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AA5D6-F95A-43D5-B81C-4A4718D35EC0}" type="doc">
      <dgm:prSet loTypeId="urn:microsoft.com/office/officeart/2005/8/layout/cycle7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674320-DB37-4745-BB57-F8DC0BF606D5}">
      <dgm:prSet phldrT="[Text]"/>
      <dgm:spPr/>
      <dgm:t>
        <a:bodyPr/>
        <a:lstStyle/>
        <a:p>
          <a:r>
            <a:rPr lang="en-US" dirty="0"/>
            <a:t>PAL Kid</a:t>
          </a:r>
        </a:p>
      </dgm:t>
    </dgm:pt>
    <dgm:pt modelId="{31DF3085-B1D4-4B9F-B095-83F9DCF14249}" type="parTrans" cxnId="{8565AB98-7128-41FC-9405-D666B9A715BB}">
      <dgm:prSet/>
      <dgm:spPr/>
      <dgm:t>
        <a:bodyPr/>
        <a:lstStyle/>
        <a:p>
          <a:endParaRPr lang="en-US"/>
        </a:p>
      </dgm:t>
    </dgm:pt>
    <dgm:pt modelId="{FD689601-0F3F-4D41-A730-ECDBAEB34200}" type="sibTrans" cxnId="{8565AB98-7128-41FC-9405-D666B9A715BB}">
      <dgm:prSet/>
      <dgm:spPr/>
      <dgm:t>
        <a:bodyPr/>
        <a:lstStyle/>
        <a:p>
          <a:endParaRPr lang="en-US"/>
        </a:p>
      </dgm:t>
    </dgm:pt>
    <dgm:pt modelId="{495F0E5D-D322-441F-8E47-A66BC5CE214E}">
      <dgm:prSet phldrT="[Text]"/>
      <dgm:spPr/>
      <dgm:t>
        <a:bodyPr/>
        <a:lstStyle/>
        <a:p>
          <a:r>
            <a:rPr lang="en-US" dirty="0"/>
            <a:t>PAL Volunteer</a:t>
          </a:r>
        </a:p>
      </dgm:t>
    </dgm:pt>
    <dgm:pt modelId="{17B6236E-AF24-4513-A5E1-B522FC44BFEE}" type="parTrans" cxnId="{025A52C7-8066-4C78-B6E5-87E96CEE0DA6}">
      <dgm:prSet/>
      <dgm:spPr/>
      <dgm:t>
        <a:bodyPr/>
        <a:lstStyle/>
        <a:p>
          <a:endParaRPr lang="en-US"/>
        </a:p>
      </dgm:t>
    </dgm:pt>
    <dgm:pt modelId="{D9065825-7A01-49B7-AF23-F978E8704DC5}" type="sibTrans" cxnId="{025A52C7-8066-4C78-B6E5-87E96CEE0DA6}">
      <dgm:prSet/>
      <dgm:spPr/>
      <dgm:t>
        <a:bodyPr/>
        <a:lstStyle/>
        <a:p>
          <a:endParaRPr lang="en-US"/>
        </a:p>
      </dgm:t>
    </dgm:pt>
    <dgm:pt modelId="{00A06BFC-27ED-4D43-9ADA-C457F0951DFA}">
      <dgm:prSet phldrT="[Text]"/>
      <dgm:spPr/>
      <dgm:t>
        <a:bodyPr/>
        <a:lstStyle/>
        <a:p>
          <a:r>
            <a:rPr lang="en-US" dirty="0"/>
            <a:t>YLC Member</a:t>
          </a:r>
        </a:p>
      </dgm:t>
    </dgm:pt>
    <dgm:pt modelId="{01008939-F91B-4E37-9357-F350F66ED2F8}" type="parTrans" cxnId="{37E036B4-183D-412D-BFFE-E6061EC73232}">
      <dgm:prSet/>
      <dgm:spPr/>
      <dgm:t>
        <a:bodyPr/>
        <a:lstStyle/>
        <a:p>
          <a:endParaRPr lang="en-US"/>
        </a:p>
      </dgm:t>
    </dgm:pt>
    <dgm:pt modelId="{44948B37-80D5-4216-943D-002E5ED3F585}" type="sibTrans" cxnId="{37E036B4-183D-412D-BFFE-E6061EC73232}">
      <dgm:prSet/>
      <dgm:spPr/>
      <dgm:t>
        <a:bodyPr/>
        <a:lstStyle/>
        <a:p>
          <a:endParaRPr lang="en-US"/>
        </a:p>
      </dgm:t>
    </dgm:pt>
    <dgm:pt modelId="{5B1472AB-2E5E-4B8B-9A4F-A816B285D91A}" type="pres">
      <dgm:prSet presAssocID="{5ACAA5D6-F95A-43D5-B81C-4A4718D35EC0}" presName="Name0" presStyleCnt="0">
        <dgm:presLayoutVars>
          <dgm:dir/>
          <dgm:resizeHandles val="exact"/>
        </dgm:presLayoutVars>
      </dgm:prSet>
      <dgm:spPr/>
    </dgm:pt>
    <dgm:pt modelId="{0B84D955-1BA1-45BA-9697-65A5C42A5A7C}" type="pres">
      <dgm:prSet presAssocID="{DD674320-DB37-4745-BB57-F8DC0BF606D5}" presName="node" presStyleLbl="node1" presStyleIdx="0" presStyleCnt="3">
        <dgm:presLayoutVars>
          <dgm:bulletEnabled val="1"/>
        </dgm:presLayoutVars>
      </dgm:prSet>
      <dgm:spPr/>
    </dgm:pt>
    <dgm:pt modelId="{3ED8BDB2-A465-448E-95EF-A9410F35CE79}" type="pres">
      <dgm:prSet presAssocID="{FD689601-0F3F-4D41-A730-ECDBAEB34200}" presName="sibTrans" presStyleLbl="sibTrans2D1" presStyleIdx="0" presStyleCnt="3"/>
      <dgm:spPr>
        <a:prstGeom prst="leftArrow">
          <a:avLst/>
        </a:prstGeom>
      </dgm:spPr>
    </dgm:pt>
    <dgm:pt modelId="{60A33C7D-6DA6-44BF-8A29-964268BCE32B}" type="pres">
      <dgm:prSet presAssocID="{FD689601-0F3F-4D41-A730-ECDBAEB34200}" presName="connectorText" presStyleLbl="sibTrans2D1" presStyleIdx="0" presStyleCnt="3"/>
      <dgm:spPr/>
    </dgm:pt>
    <dgm:pt modelId="{6C783BDA-8A7F-4785-AA34-CDF944309738}" type="pres">
      <dgm:prSet presAssocID="{495F0E5D-D322-441F-8E47-A66BC5CE214E}" presName="node" presStyleLbl="node1" presStyleIdx="1" presStyleCnt="3">
        <dgm:presLayoutVars>
          <dgm:bulletEnabled val="1"/>
        </dgm:presLayoutVars>
      </dgm:prSet>
      <dgm:spPr/>
    </dgm:pt>
    <dgm:pt modelId="{219353F4-5BEB-4B7F-BE5A-66C55BEA527E}" type="pres">
      <dgm:prSet presAssocID="{D9065825-7A01-49B7-AF23-F978E8704DC5}" presName="sibTrans" presStyleLbl="sibTrans2D1" presStyleIdx="1" presStyleCnt="3"/>
      <dgm:spPr>
        <a:prstGeom prst="leftArrow">
          <a:avLst/>
        </a:prstGeom>
      </dgm:spPr>
    </dgm:pt>
    <dgm:pt modelId="{F71247FC-EFB3-4B22-8E35-F01D05426303}" type="pres">
      <dgm:prSet presAssocID="{D9065825-7A01-49B7-AF23-F978E8704DC5}" presName="connectorText" presStyleLbl="sibTrans2D1" presStyleIdx="1" presStyleCnt="3"/>
      <dgm:spPr/>
    </dgm:pt>
    <dgm:pt modelId="{30163FB2-A5C9-4555-A9EF-707138349691}" type="pres">
      <dgm:prSet presAssocID="{00A06BFC-27ED-4D43-9ADA-C457F0951DFA}" presName="node" presStyleLbl="node1" presStyleIdx="2" presStyleCnt="3">
        <dgm:presLayoutVars>
          <dgm:bulletEnabled val="1"/>
        </dgm:presLayoutVars>
      </dgm:prSet>
      <dgm:spPr/>
    </dgm:pt>
    <dgm:pt modelId="{19EF5F16-DA4E-4292-8ED5-7545526F66E2}" type="pres">
      <dgm:prSet presAssocID="{44948B37-80D5-4216-943D-002E5ED3F585}" presName="sibTrans" presStyleLbl="sibTrans2D1" presStyleIdx="2" presStyleCnt="3"/>
      <dgm:spPr>
        <a:prstGeom prst="leftArrow">
          <a:avLst/>
        </a:prstGeom>
      </dgm:spPr>
    </dgm:pt>
    <dgm:pt modelId="{DFA467C6-F632-417E-8B49-49F3216CD9BF}" type="pres">
      <dgm:prSet presAssocID="{44948B37-80D5-4216-943D-002E5ED3F585}" presName="connectorText" presStyleLbl="sibTrans2D1" presStyleIdx="2" presStyleCnt="3"/>
      <dgm:spPr/>
    </dgm:pt>
  </dgm:ptLst>
  <dgm:cxnLst>
    <dgm:cxn modelId="{9DFFD014-40C4-4728-8C2F-83DC99697A67}" type="presOf" srcId="{44948B37-80D5-4216-943D-002E5ED3F585}" destId="{DFA467C6-F632-417E-8B49-49F3216CD9BF}" srcOrd="1" destOrd="0" presId="urn:microsoft.com/office/officeart/2005/8/layout/cycle7"/>
    <dgm:cxn modelId="{9C7E8F48-3DED-4E93-9167-6EC6C4FA4F59}" type="presOf" srcId="{D9065825-7A01-49B7-AF23-F978E8704DC5}" destId="{219353F4-5BEB-4B7F-BE5A-66C55BEA527E}" srcOrd="0" destOrd="0" presId="urn:microsoft.com/office/officeart/2005/8/layout/cycle7"/>
    <dgm:cxn modelId="{C1177677-712F-4575-A90E-0E5C36B3272E}" type="presOf" srcId="{00A06BFC-27ED-4D43-9ADA-C457F0951DFA}" destId="{30163FB2-A5C9-4555-A9EF-707138349691}" srcOrd="0" destOrd="0" presId="urn:microsoft.com/office/officeart/2005/8/layout/cycle7"/>
    <dgm:cxn modelId="{61BCFB7C-063B-4C84-A2A8-5D9439E98320}" type="presOf" srcId="{5ACAA5D6-F95A-43D5-B81C-4A4718D35EC0}" destId="{5B1472AB-2E5E-4B8B-9A4F-A816B285D91A}" srcOrd="0" destOrd="0" presId="urn:microsoft.com/office/officeart/2005/8/layout/cycle7"/>
    <dgm:cxn modelId="{9051BF94-AD59-49F9-9135-C3C0433A3054}" type="presOf" srcId="{DD674320-DB37-4745-BB57-F8DC0BF606D5}" destId="{0B84D955-1BA1-45BA-9697-65A5C42A5A7C}" srcOrd="0" destOrd="0" presId="urn:microsoft.com/office/officeart/2005/8/layout/cycle7"/>
    <dgm:cxn modelId="{8565AB98-7128-41FC-9405-D666B9A715BB}" srcId="{5ACAA5D6-F95A-43D5-B81C-4A4718D35EC0}" destId="{DD674320-DB37-4745-BB57-F8DC0BF606D5}" srcOrd="0" destOrd="0" parTransId="{31DF3085-B1D4-4B9F-B095-83F9DCF14249}" sibTransId="{FD689601-0F3F-4D41-A730-ECDBAEB34200}"/>
    <dgm:cxn modelId="{6C0857A1-722B-4C96-B5DE-A7AA87288769}" type="presOf" srcId="{495F0E5D-D322-441F-8E47-A66BC5CE214E}" destId="{6C783BDA-8A7F-4785-AA34-CDF944309738}" srcOrd="0" destOrd="0" presId="urn:microsoft.com/office/officeart/2005/8/layout/cycle7"/>
    <dgm:cxn modelId="{1DF24AAB-0EFA-4DDA-8911-884F79107210}" type="presOf" srcId="{44948B37-80D5-4216-943D-002E5ED3F585}" destId="{19EF5F16-DA4E-4292-8ED5-7545526F66E2}" srcOrd="0" destOrd="0" presId="urn:microsoft.com/office/officeart/2005/8/layout/cycle7"/>
    <dgm:cxn modelId="{37E036B4-183D-412D-BFFE-E6061EC73232}" srcId="{5ACAA5D6-F95A-43D5-B81C-4A4718D35EC0}" destId="{00A06BFC-27ED-4D43-9ADA-C457F0951DFA}" srcOrd="2" destOrd="0" parTransId="{01008939-F91B-4E37-9357-F350F66ED2F8}" sibTransId="{44948B37-80D5-4216-943D-002E5ED3F585}"/>
    <dgm:cxn modelId="{E6CEF3B7-36D7-4911-856E-CBEC0F834432}" type="presOf" srcId="{FD689601-0F3F-4D41-A730-ECDBAEB34200}" destId="{60A33C7D-6DA6-44BF-8A29-964268BCE32B}" srcOrd="1" destOrd="0" presId="urn:microsoft.com/office/officeart/2005/8/layout/cycle7"/>
    <dgm:cxn modelId="{BA6C26C2-AF6A-4462-8603-CD48917D424C}" type="presOf" srcId="{D9065825-7A01-49B7-AF23-F978E8704DC5}" destId="{F71247FC-EFB3-4B22-8E35-F01D05426303}" srcOrd="1" destOrd="0" presId="urn:microsoft.com/office/officeart/2005/8/layout/cycle7"/>
    <dgm:cxn modelId="{025A52C7-8066-4C78-B6E5-87E96CEE0DA6}" srcId="{5ACAA5D6-F95A-43D5-B81C-4A4718D35EC0}" destId="{495F0E5D-D322-441F-8E47-A66BC5CE214E}" srcOrd="1" destOrd="0" parTransId="{17B6236E-AF24-4513-A5E1-B522FC44BFEE}" sibTransId="{D9065825-7A01-49B7-AF23-F978E8704DC5}"/>
    <dgm:cxn modelId="{77A2C8F2-4095-4B1A-BA6C-4E3093BBA82A}" type="presOf" srcId="{FD689601-0F3F-4D41-A730-ECDBAEB34200}" destId="{3ED8BDB2-A465-448E-95EF-A9410F35CE79}" srcOrd="0" destOrd="0" presId="urn:microsoft.com/office/officeart/2005/8/layout/cycle7"/>
    <dgm:cxn modelId="{7B53241B-92C2-4771-8A7E-74E617869CC3}" type="presParOf" srcId="{5B1472AB-2E5E-4B8B-9A4F-A816B285D91A}" destId="{0B84D955-1BA1-45BA-9697-65A5C42A5A7C}" srcOrd="0" destOrd="0" presId="urn:microsoft.com/office/officeart/2005/8/layout/cycle7"/>
    <dgm:cxn modelId="{7C53C11A-9D7D-454D-9575-922D8448FEA7}" type="presParOf" srcId="{5B1472AB-2E5E-4B8B-9A4F-A816B285D91A}" destId="{3ED8BDB2-A465-448E-95EF-A9410F35CE79}" srcOrd="1" destOrd="0" presId="urn:microsoft.com/office/officeart/2005/8/layout/cycle7"/>
    <dgm:cxn modelId="{A482E92D-C473-4F98-AC26-530EF167FDAC}" type="presParOf" srcId="{3ED8BDB2-A465-448E-95EF-A9410F35CE79}" destId="{60A33C7D-6DA6-44BF-8A29-964268BCE32B}" srcOrd="0" destOrd="0" presId="urn:microsoft.com/office/officeart/2005/8/layout/cycle7"/>
    <dgm:cxn modelId="{AA17E17B-1F40-470A-84AE-0A0B89688CBF}" type="presParOf" srcId="{5B1472AB-2E5E-4B8B-9A4F-A816B285D91A}" destId="{6C783BDA-8A7F-4785-AA34-CDF944309738}" srcOrd="2" destOrd="0" presId="urn:microsoft.com/office/officeart/2005/8/layout/cycle7"/>
    <dgm:cxn modelId="{2A32AE1B-0440-48ED-929B-3D2B5346F7B5}" type="presParOf" srcId="{5B1472AB-2E5E-4B8B-9A4F-A816B285D91A}" destId="{219353F4-5BEB-4B7F-BE5A-66C55BEA527E}" srcOrd="3" destOrd="0" presId="urn:microsoft.com/office/officeart/2005/8/layout/cycle7"/>
    <dgm:cxn modelId="{072D0609-1520-4017-93F8-934C71E80032}" type="presParOf" srcId="{219353F4-5BEB-4B7F-BE5A-66C55BEA527E}" destId="{F71247FC-EFB3-4B22-8E35-F01D05426303}" srcOrd="0" destOrd="0" presId="urn:microsoft.com/office/officeart/2005/8/layout/cycle7"/>
    <dgm:cxn modelId="{8464380D-C817-4D58-8AC4-09199E9855B5}" type="presParOf" srcId="{5B1472AB-2E5E-4B8B-9A4F-A816B285D91A}" destId="{30163FB2-A5C9-4555-A9EF-707138349691}" srcOrd="4" destOrd="0" presId="urn:microsoft.com/office/officeart/2005/8/layout/cycle7"/>
    <dgm:cxn modelId="{89034D28-46FE-4B88-A0DA-A6FCCB8D5872}" type="presParOf" srcId="{5B1472AB-2E5E-4B8B-9A4F-A816B285D91A}" destId="{19EF5F16-DA4E-4292-8ED5-7545526F66E2}" srcOrd="5" destOrd="0" presId="urn:microsoft.com/office/officeart/2005/8/layout/cycle7"/>
    <dgm:cxn modelId="{9E013DD8-C032-46F0-8E8B-036040283AA4}" type="presParOf" srcId="{19EF5F16-DA4E-4292-8ED5-7545526F66E2}" destId="{DFA467C6-F632-417E-8B49-49F3216CD9B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4D955-1BA1-45BA-9697-65A5C42A5A7C}">
      <dsp:nvSpPr>
        <dsp:cNvPr id="0" name=""/>
        <dsp:cNvSpPr/>
      </dsp:nvSpPr>
      <dsp:spPr>
        <a:xfrm>
          <a:off x="2977604" y="894"/>
          <a:ext cx="2274391" cy="113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PAL Kid</a:t>
          </a:r>
        </a:p>
      </dsp:txBody>
      <dsp:txXfrm>
        <a:off x="3010911" y="34201"/>
        <a:ext cx="2207777" cy="1070581"/>
      </dsp:txXfrm>
    </dsp:sp>
    <dsp:sp modelId="{3ED8BDB2-A465-448E-95EF-A9410F35CE79}">
      <dsp:nvSpPr>
        <dsp:cNvPr id="0" name=""/>
        <dsp:cNvSpPr/>
      </dsp:nvSpPr>
      <dsp:spPr>
        <a:xfrm rot="3600000">
          <a:off x="4461561" y="1995709"/>
          <a:ext cx="1183126" cy="39801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580966" y="2075313"/>
        <a:ext cx="944316" cy="238810"/>
      </dsp:txXfrm>
    </dsp:sp>
    <dsp:sp modelId="{6C783BDA-8A7F-4785-AA34-CDF944309738}">
      <dsp:nvSpPr>
        <dsp:cNvPr id="0" name=""/>
        <dsp:cNvSpPr/>
      </dsp:nvSpPr>
      <dsp:spPr>
        <a:xfrm>
          <a:off x="4854254" y="3251347"/>
          <a:ext cx="2274391" cy="113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PAL Volunteer</a:t>
          </a:r>
        </a:p>
      </dsp:txBody>
      <dsp:txXfrm>
        <a:off x="4887561" y="3284654"/>
        <a:ext cx="2207777" cy="1070581"/>
      </dsp:txXfrm>
    </dsp:sp>
    <dsp:sp modelId="{219353F4-5BEB-4B7F-BE5A-66C55BEA527E}">
      <dsp:nvSpPr>
        <dsp:cNvPr id="0" name=""/>
        <dsp:cNvSpPr/>
      </dsp:nvSpPr>
      <dsp:spPr>
        <a:xfrm rot="10800000">
          <a:off x="3523236" y="3620935"/>
          <a:ext cx="1183126" cy="39801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642641" y="3700539"/>
        <a:ext cx="944316" cy="238810"/>
      </dsp:txXfrm>
    </dsp:sp>
    <dsp:sp modelId="{30163FB2-A5C9-4555-A9EF-707138349691}">
      <dsp:nvSpPr>
        <dsp:cNvPr id="0" name=""/>
        <dsp:cNvSpPr/>
      </dsp:nvSpPr>
      <dsp:spPr>
        <a:xfrm>
          <a:off x="1100954" y="3251347"/>
          <a:ext cx="2274391" cy="113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YLC Member</a:t>
          </a:r>
        </a:p>
      </dsp:txBody>
      <dsp:txXfrm>
        <a:off x="1134261" y="3284654"/>
        <a:ext cx="2207777" cy="1070581"/>
      </dsp:txXfrm>
    </dsp:sp>
    <dsp:sp modelId="{19EF5F16-DA4E-4292-8ED5-7545526F66E2}">
      <dsp:nvSpPr>
        <dsp:cNvPr id="0" name=""/>
        <dsp:cNvSpPr/>
      </dsp:nvSpPr>
      <dsp:spPr>
        <a:xfrm rot="18000000">
          <a:off x="2584911" y="1995709"/>
          <a:ext cx="1183126" cy="39801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704316" y="2075313"/>
        <a:ext cx="944316" cy="23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DD4A7-CD0B-44B5-B9D0-A4D55CE3C568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08C6E-3633-4797-A186-F3DCEBEB57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8B89F-3B89-4E88-A7F0-EC84ABE6C33D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764E8-0859-45C5-B39E-A715697E6A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E55C8-2A31-4BC9-A272-3C348798787E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955F6-66D0-48B2-8607-0D2F49BAB5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4353F-C39B-48F2-B7E9-3A89E3A1CC73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362B2-F204-4D56-B3B6-CA14B10476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EF07-C739-4E53-AC6D-2CAB6C245820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89DE6-9B29-4203-90C0-4DC08E6A49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D13ED-81D3-426A-8DA4-0B0F7E6FCD8F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9D834-D40B-438C-95B0-3F88BA723C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F142D-E629-4DD0-9385-CEDA61143E31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0C94-EEF4-49DD-9F23-7DC71E3762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5FCF2-3169-4691-AE53-FF102331FAAA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F33E8-32A4-498C-A38F-20ADF58B6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FCE39-0ED1-4455-A696-029F7DAFF84A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8C8D3-2843-4DC6-9728-4325BD5E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B6BED-3CFB-4090-B6B0-1E8D46B0926C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D27A1-5D19-48DD-91A1-DCEEE504C0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8F306-8FA7-4DCA-AA49-B32F144345FA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D82CC57-A12A-4824-9E23-0C60C26317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8A44E0C-B4F6-457D-AD10-7661419021F2}" type="datetimeFigureOut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1281461-0394-4CBB-897F-89AA7EB18C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4800" y="968375"/>
            <a:ext cx="8534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Forming A Youth Leadership Council Program (YLC)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23900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Bryan Ferreira, California PAL Staff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 Steps to take…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Elect YLC Board Officers</a:t>
            </a:r>
          </a:p>
          <a:p>
            <a:r>
              <a:rPr lang="en-US" dirty="0">
                <a:solidFill>
                  <a:srgbClr val="FFFF00"/>
                </a:solidFill>
              </a:rPr>
              <a:t>Finalize Mission Statement</a:t>
            </a:r>
          </a:p>
          <a:p>
            <a:r>
              <a:rPr lang="en-US" dirty="0">
                <a:solidFill>
                  <a:srgbClr val="FFFF00"/>
                </a:solidFill>
              </a:rPr>
              <a:t>Finalize By-laws</a:t>
            </a:r>
          </a:p>
          <a:p>
            <a:r>
              <a:rPr lang="en-US" dirty="0">
                <a:solidFill>
                  <a:srgbClr val="FFFF00"/>
                </a:solidFill>
              </a:rPr>
              <a:t>Plan community service projects</a:t>
            </a:r>
          </a:p>
          <a:p>
            <a:r>
              <a:rPr lang="en-US" dirty="0">
                <a:solidFill>
                  <a:srgbClr val="FFFF00"/>
                </a:solidFill>
              </a:rPr>
              <a:t>Select fundraisers for miscellaneous expenses</a:t>
            </a:r>
          </a:p>
          <a:p>
            <a:r>
              <a:rPr lang="en-US" dirty="0">
                <a:solidFill>
                  <a:srgbClr val="FFFF00"/>
                </a:solidFill>
              </a:rPr>
              <a:t>Appoint reporter for YLC newsletter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YLC Advisor’s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Youth Leadership Council belongs to its membership.</a:t>
            </a:r>
          </a:p>
          <a:p>
            <a:r>
              <a:rPr lang="en-US" dirty="0">
                <a:solidFill>
                  <a:srgbClr val="FFFF00"/>
                </a:solidFill>
              </a:rPr>
              <a:t>The advisor is there for advice, guidance and wisdom.</a:t>
            </a:r>
          </a:p>
          <a:p>
            <a:r>
              <a:rPr lang="en-US" dirty="0">
                <a:solidFill>
                  <a:srgbClr val="FFFF00"/>
                </a:solidFill>
              </a:rPr>
              <a:t>The membership makes decisions and decides on the direction of YLC.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 of a YLC Program</a:t>
            </a:r>
          </a:p>
        </p:txBody>
      </p:sp>
      <p:pic>
        <p:nvPicPr>
          <p:cNvPr id="6" name="Content Placeholder 5" descr="IMG_0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9394" y="1935163"/>
            <a:ext cx="6145211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YLC works at PAL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Members share same values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College goals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Community Service &amp; “Making a Difference”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Leadership</a:t>
            </a:r>
          </a:p>
          <a:p>
            <a:r>
              <a:rPr lang="en-US" dirty="0">
                <a:solidFill>
                  <a:srgbClr val="FFFF00"/>
                </a:solidFill>
              </a:rPr>
              <a:t>Enjoy time together while working and having fun</a:t>
            </a:r>
          </a:p>
          <a:p>
            <a:r>
              <a:rPr lang="en-US" dirty="0">
                <a:solidFill>
                  <a:srgbClr val="FFFF00"/>
                </a:solidFill>
              </a:rPr>
              <a:t>Take projects upon themselves and get them completed</a:t>
            </a:r>
          </a:p>
          <a:p>
            <a:r>
              <a:rPr lang="en-US" dirty="0">
                <a:solidFill>
                  <a:srgbClr val="FFFF00"/>
                </a:solidFill>
              </a:rPr>
              <a:t>Always willing to do the tasks at hand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PAL Cycle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Californa</a:t>
            </a:r>
            <a:r>
              <a:rPr lang="en-US" dirty="0">
                <a:solidFill>
                  <a:schemeClr val="bg1"/>
                </a:solidFill>
              </a:rPr>
              <a:t> PAL YDC/YLC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The YDC was established for CalPAL in 2002.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The concept was introduced by CalPAL membership during the 2002 Spring Conference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12 youth were selected to attend the Florida State YDC conference and became the first members of the YDC Board of Directors.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Most PALs are using the name Youth Leadership Council (YLC) and the CALPAL State Board is YDC.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a YLC program entails:</a:t>
            </a:r>
          </a:p>
        </p:txBody>
      </p:sp>
      <p:sp>
        <p:nvSpPr>
          <p:cNvPr id="20486" name="Rectangle 6"/>
          <p:cNvSpPr>
            <a:spLocks noGrp="1"/>
          </p:cNvSpPr>
          <p:nvPr>
            <p:ph sz="half" idx="2"/>
          </p:nvPr>
        </p:nvSpPr>
        <p:spPr>
          <a:xfrm>
            <a:off x="457200" y="1920085"/>
            <a:ext cx="8229600" cy="44348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FF00"/>
                </a:solidFill>
              </a:rPr>
              <a:t>Youth Leadership Council is a program designed for older middle school to high school aged PAL youth that are possible leaders within your program.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FF00"/>
                </a:solidFill>
              </a:rPr>
              <a:t>Engage youth by doing community service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FF00"/>
                </a:solidFill>
              </a:rPr>
              <a:t>Provide positive peer role models for other PAL kids and a continuous forum to improve their lives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FF00"/>
                </a:solidFill>
              </a:rPr>
              <a:t>Form of reaching out to those youth who want to get involved but don’t know how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Concept of YLC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 to explore, discuss and recommend effective ways to engage in the activities of their PAL/SAL</a:t>
            </a:r>
          </a:p>
          <a:p>
            <a:r>
              <a:rPr lang="en-US" dirty="0">
                <a:solidFill>
                  <a:srgbClr val="FFFF00"/>
                </a:solidFill>
              </a:rPr>
              <a:t>Membership will provide youth with leadership opportunities, education, new relationships and lots of fun.</a:t>
            </a:r>
          </a:p>
          <a:p>
            <a:r>
              <a:rPr lang="en-US" dirty="0">
                <a:solidFill>
                  <a:srgbClr val="FFFF00"/>
                </a:solidFill>
              </a:rPr>
              <a:t>Youth work with peers for the betterment of their PAL/SAL and their community.</a:t>
            </a:r>
          </a:p>
          <a:p>
            <a:r>
              <a:rPr lang="en-US" dirty="0">
                <a:solidFill>
                  <a:srgbClr val="FFFF00"/>
                </a:solidFill>
              </a:rPr>
              <a:t>Promote positive peer pressure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Goals of the Youth Leadership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Involve youth in the decision making process as it pertains to policies, programs and activities of their PAL/SAL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Train youth in the democratic process of governing their own YLC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Encourage youth doing volunteer community service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improve communication between PAL/SAL staff and youth they serve.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Provide positive peer role models and a continuous forum to improve their lives.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Teach youth how to organize and conduct meetings according to the Roberts Rules of Order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Provide a way to reach out to youth who want to become a part of something but don’t know how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Install a sense of civic pride and responsibility, develop leadership skills, improve self-esteem and be a voice at their PAL/SAL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</a:rPr>
              <a:t>Be an alternative to juvenile crime.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Membership Requirements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7</a:t>
            </a:r>
            <a:r>
              <a:rPr lang="en-US" sz="2400" baseline="30000" dirty="0">
                <a:solidFill>
                  <a:srgbClr val="FFFF00"/>
                </a:solidFill>
              </a:rPr>
              <a:t>th</a:t>
            </a:r>
            <a:r>
              <a:rPr lang="en-US" sz="2400" dirty="0">
                <a:solidFill>
                  <a:srgbClr val="FFFF00"/>
                </a:solidFill>
              </a:rPr>
              <a:t> grade through 12</a:t>
            </a:r>
            <a:r>
              <a:rPr lang="en-US" sz="2400" baseline="30000" dirty="0">
                <a:solidFill>
                  <a:srgbClr val="FFFF00"/>
                </a:solidFill>
              </a:rPr>
              <a:t>th</a:t>
            </a:r>
            <a:r>
              <a:rPr lang="en-US" sz="2400" dirty="0">
                <a:solidFill>
                  <a:srgbClr val="FFFF00"/>
                </a:solidFill>
              </a:rPr>
              <a:t> grade, in school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2.0 minimum GPA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No negative contact with any law enforcement agency within the last six months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Be alcohol, drug, and tobacco free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Willing to volunteer 4-8 hours of community service per month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 letter of recommendation from non-family member</a:t>
            </a:r>
          </a:p>
          <a:p>
            <a:pPr algn="ctr">
              <a:buFont typeface="Arial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Your PAL can set its own requirements for membership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Why should your PAL form a YLC??</a:t>
            </a:r>
          </a:p>
        </p:txBody>
      </p:sp>
      <p:sp>
        <p:nvSpPr>
          <p:cNvPr id="2253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Free Labor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 Use your youth for community outreach events (block parties, face painting, fingerprinting)</a:t>
            </a:r>
          </a:p>
          <a:p>
            <a:r>
              <a:rPr lang="en-US" dirty="0">
                <a:solidFill>
                  <a:srgbClr val="FFFF00"/>
                </a:solidFill>
              </a:rPr>
              <a:t>Community Service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 Engage youth in positive activities</a:t>
            </a:r>
          </a:p>
          <a:p>
            <a:r>
              <a:rPr lang="en-US" dirty="0">
                <a:solidFill>
                  <a:srgbClr val="FFFF00"/>
                </a:solidFill>
              </a:rPr>
              <a:t>PAL exposure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 Through community service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How to start a Youth Leadership Council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PAL Executive Director presents program to Board of Directors</a:t>
            </a:r>
          </a:p>
          <a:p>
            <a:r>
              <a:rPr lang="en-US" dirty="0">
                <a:solidFill>
                  <a:srgbClr val="FFFF00"/>
                </a:solidFill>
              </a:rPr>
              <a:t>If approved, Exec. Director appoints a YLC advisor (either PAL staff or other)</a:t>
            </a:r>
          </a:p>
          <a:p>
            <a:r>
              <a:rPr lang="en-US" dirty="0">
                <a:solidFill>
                  <a:srgbClr val="FFFF00"/>
                </a:solidFill>
              </a:rPr>
              <a:t>Invite youth to attend meeting to introduce concept (current PAL youth)</a:t>
            </a:r>
          </a:p>
          <a:p>
            <a:r>
              <a:rPr lang="en-US" dirty="0">
                <a:solidFill>
                  <a:srgbClr val="FFFF00"/>
                </a:solidFill>
              </a:rPr>
              <a:t>Set up a planning meeting date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Planning Meeting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YLC meeting length and frequency</a:t>
            </a:r>
          </a:p>
          <a:p>
            <a:r>
              <a:rPr lang="en-US" dirty="0">
                <a:solidFill>
                  <a:srgbClr val="FFFF00"/>
                </a:solidFill>
              </a:rPr>
              <a:t>YLC structure (officers, roles, titles)</a:t>
            </a:r>
          </a:p>
          <a:p>
            <a:r>
              <a:rPr lang="en-US" dirty="0">
                <a:solidFill>
                  <a:srgbClr val="FFFF00"/>
                </a:solidFill>
              </a:rPr>
              <a:t>Draft of Mission or Purpose statement</a:t>
            </a:r>
          </a:p>
          <a:p>
            <a:r>
              <a:rPr lang="en-US" dirty="0">
                <a:solidFill>
                  <a:srgbClr val="FFFF00"/>
                </a:solidFill>
              </a:rPr>
              <a:t>Draft By-laws for YLC</a:t>
            </a:r>
          </a:p>
          <a:p>
            <a:r>
              <a:rPr lang="en-US" dirty="0">
                <a:solidFill>
                  <a:srgbClr val="FFFF00"/>
                </a:solidFill>
              </a:rPr>
              <a:t>Suggest community service projects</a:t>
            </a:r>
          </a:p>
          <a:p>
            <a:r>
              <a:rPr lang="en-US" dirty="0">
                <a:solidFill>
                  <a:srgbClr val="FFFF00"/>
                </a:solidFill>
              </a:rPr>
              <a:t>Select date for YLC Board of Directors elections</a:t>
            </a:r>
          </a:p>
          <a:p>
            <a:r>
              <a:rPr lang="en-US" dirty="0">
                <a:solidFill>
                  <a:srgbClr val="FFFF00"/>
                </a:solidFill>
              </a:rPr>
              <a:t>CalPAL Samples and Drafts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ing A Youth Directors Council (YDC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Forming A Youth Directors Council (YDC)</Template>
  <TotalTime>111</TotalTime>
  <Words>668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Constantia</vt:lpstr>
      <vt:lpstr>Wingdings 2</vt:lpstr>
      <vt:lpstr>Forming A Youth Directors Council (YDC)</vt:lpstr>
      <vt:lpstr>Forming A Youth Leadership Council Program (YLC)</vt:lpstr>
      <vt:lpstr>Californa PAL YDC/YLC History</vt:lpstr>
      <vt:lpstr>What a YLC program entails:</vt:lpstr>
      <vt:lpstr>The Concept of YLC</vt:lpstr>
      <vt:lpstr>Goals of the Youth Leadership Council</vt:lpstr>
      <vt:lpstr>Membership Requirements</vt:lpstr>
      <vt:lpstr>Why should your PAL form a YLC??</vt:lpstr>
      <vt:lpstr>How to start a Youth Leadership Council</vt:lpstr>
      <vt:lpstr>The Planning Meeting</vt:lpstr>
      <vt:lpstr>Next Steps to take…</vt:lpstr>
      <vt:lpstr>YLC Advisor’s Role</vt:lpstr>
      <vt:lpstr>Example of a YLC Program</vt:lpstr>
      <vt:lpstr>Why YLC works at PAL</vt:lpstr>
      <vt:lpstr>The PAL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A Youth Directors Council (YDC)</dc:title>
  <dc:creator>RODRIGUEZ</dc:creator>
  <cp:lastModifiedBy>bryan@calpal.org</cp:lastModifiedBy>
  <cp:revision>6</cp:revision>
  <dcterms:created xsi:type="dcterms:W3CDTF">2009-10-05T20:59:36Z</dcterms:created>
  <dcterms:modified xsi:type="dcterms:W3CDTF">2018-02-12T21:47:09Z</dcterms:modified>
</cp:coreProperties>
</file>